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273" r:id="rId2"/>
    <p:sldId id="260" r:id="rId3"/>
    <p:sldId id="257" r:id="rId4"/>
    <p:sldId id="261" r:id="rId5"/>
    <p:sldId id="262" r:id="rId6"/>
    <p:sldId id="271" r:id="rId7"/>
    <p:sldId id="264" r:id="rId8"/>
    <p:sldId id="265" r:id="rId9"/>
    <p:sldId id="27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1C3C"/>
    <a:srgbClr val="DCC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48"/>
    <p:restoredTop sz="86424"/>
  </p:normalViewPr>
  <p:slideViewPr>
    <p:cSldViewPr snapToGrid="0" snapToObjects="1">
      <p:cViewPr varScale="1">
        <p:scale>
          <a:sx n="99" d="100"/>
          <a:sy n="99" d="100"/>
        </p:scale>
        <p:origin x="156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3" d="100"/>
          <a:sy n="133" d="100"/>
        </p:scale>
        <p:origin x="46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841F-575F-4A48-BAE1-C1FE5CEE2CD4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4996B-B538-2746-9A39-00D176E2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25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2299B-798C-7844-987B-3CBF555FF33E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6AE07-D134-2A46-8169-F32C1FF5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9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E8B-3C61-5847-B81D-1EE4032A93C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369-C313-1A4C-9DA7-AEDA1156D70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053737" y="249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5657850" y="4433126"/>
            <a:ext cx="18288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8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E8B-3C61-5847-B81D-1EE4032A93C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369-C313-1A4C-9DA7-AEDA1156D7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43700" y="2539385"/>
            <a:ext cx="4263001" cy="1128712"/>
          </a:xfrm>
        </p:spPr>
        <p:txBody>
          <a:bodyPr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3700" y="3485217"/>
            <a:ext cx="4122019" cy="5753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i="0">
                <a:solidFill>
                  <a:srgbClr val="E8DCC5"/>
                </a:solidFill>
                <a:latin typeface="Garamond Premier Pro Semibold" charset="0"/>
                <a:ea typeface="Garamond Premier Pro Semibold" charset="0"/>
                <a:cs typeface="Garamond Premier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E8B-3C61-5847-B81D-1EE4032A93C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369-C313-1A4C-9DA7-AEDA1156D7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07746" y="320675"/>
            <a:ext cx="6088828" cy="95948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venir Next Demi Bold" charset="0"/>
                <a:ea typeface="Avenir Next Demi Bold" charset="0"/>
                <a:cs typeface="Avenir Next Demi Bold" charset="0"/>
              </a:defRPr>
            </a:lvl1pPr>
          </a:lstStyle>
          <a:p>
            <a:r>
              <a:rPr lang="en-US" dirty="0" smtClean="0"/>
              <a:t>Click to edit body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07746" y="1470623"/>
            <a:ext cx="6088827" cy="35639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E8B-3C61-5847-B81D-1EE4032A93C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369-C313-1A4C-9DA7-AEDA1156D7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30114"/>
            <a:ext cx="6088828" cy="95948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venir Next Demi Bold" charset="0"/>
                <a:ea typeface="Avenir Next Demi Bold" charset="0"/>
                <a:cs typeface="Avenir Next Demi Bold" charset="0"/>
              </a:defRPr>
            </a:lvl1pPr>
          </a:lstStyle>
          <a:p>
            <a:r>
              <a:rPr lang="en-US" dirty="0" smtClean="0"/>
              <a:t>Click to edit body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678967"/>
            <a:ext cx="6088827" cy="42588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E8B-3C61-5847-B81D-1EE4032A93C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369-C313-1A4C-9DA7-AEDA1156D7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30114"/>
            <a:ext cx="6088828" cy="95948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venir Next Demi Bold" charset="0"/>
                <a:ea typeface="Avenir Next Demi Bold" charset="0"/>
                <a:cs typeface="Avenir Next Demi Bold" charset="0"/>
              </a:defRPr>
            </a:lvl1pPr>
          </a:lstStyle>
          <a:p>
            <a:r>
              <a:rPr lang="en-US" dirty="0" smtClean="0"/>
              <a:t>Click to edit body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678967"/>
            <a:ext cx="6088827" cy="42588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E8B-3C61-5847-B81D-1EE4032A93C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369-C313-1A4C-9DA7-AEDA1156D7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30114"/>
            <a:ext cx="6088828" cy="95948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811C3C"/>
                </a:solidFill>
                <a:latin typeface="Avenir Next Demi Bold" charset="0"/>
                <a:ea typeface="Avenir Next Demi Bold" charset="0"/>
                <a:cs typeface="Avenir Next Demi Bold" charset="0"/>
              </a:defRPr>
            </a:lvl1pPr>
          </a:lstStyle>
          <a:p>
            <a:r>
              <a:rPr lang="en-US" dirty="0" smtClean="0"/>
              <a:t>Click to edit body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678967"/>
            <a:ext cx="6088827" cy="42588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11C3C"/>
                </a:solidFill>
                <a:latin typeface="Avenir Next" charset="0"/>
                <a:ea typeface="Avenir Next" charset="0"/>
                <a:cs typeface="Avenir Next" charset="0"/>
              </a:defRPr>
            </a:lvl1pPr>
            <a:lvl2pPr>
              <a:defRPr>
                <a:solidFill>
                  <a:srgbClr val="811C3C"/>
                </a:solidFill>
              </a:defRPr>
            </a:lvl2pPr>
            <a:lvl3pPr>
              <a:defRPr>
                <a:solidFill>
                  <a:srgbClr val="811C3C"/>
                </a:solidFill>
              </a:defRPr>
            </a:lvl3pPr>
            <a:lvl4pPr>
              <a:defRPr>
                <a:solidFill>
                  <a:srgbClr val="811C3C"/>
                </a:solidFill>
              </a:defRPr>
            </a:lvl4pPr>
            <a:lvl5pPr>
              <a:defRPr>
                <a:solidFill>
                  <a:srgbClr val="811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811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E8B-3C61-5847-B81D-1EE4032A93C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369-C313-1A4C-9DA7-AEDA1156D7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DCC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E8B-3C61-5847-B81D-1EE4032A93C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369-C313-1A4C-9DA7-AEDA1156D7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5E8B-3C61-5847-B81D-1EE4032A93C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D369-C313-1A4C-9DA7-AEDA1156D7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F5E8B-3C61-5847-B81D-1EE4032A93CD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BD369-C313-1A4C-9DA7-AEDA1156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8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3" r:id="rId2"/>
    <p:sldLayoutId id="2147483664" r:id="rId3"/>
    <p:sldLayoutId id="2147483675" r:id="rId4"/>
    <p:sldLayoutId id="2147483674" r:id="rId5"/>
    <p:sldLayoutId id="2147483676" r:id="rId6"/>
    <p:sldLayoutId id="2147483669" r:id="rId7"/>
    <p:sldLayoutId id="2147483670" r:id="rId8"/>
    <p:sldLayoutId id="2147483671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Next Demi Bold" charset="0"/>
          <a:ea typeface="Avenir Next Demi Bold" charset="0"/>
          <a:cs typeface="Avenir Next Demi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 Premr Pro" charset="0"/>
          <a:ea typeface="Garamond Premr Pro" charset="0"/>
          <a:cs typeface="Garamond Premr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 Premr Pro" charset="0"/>
          <a:ea typeface="Garamond Premr Pro" charset="0"/>
          <a:cs typeface="Garamond Premr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 Premr Pro" charset="0"/>
          <a:ea typeface="Garamond Premr Pro" charset="0"/>
          <a:cs typeface="Garamond Premr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 Premr Pro" charset="0"/>
          <a:ea typeface="Garamond Premr Pro" charset="0"/>
          <a:cs typeface="Garamond Premr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056" y="4883886"/>
            <a:ext cx="4829578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Business Services</a:t>
            </a:r>
            <a:br>
              <a:rPr lang="en-US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200" dirty="0" smtClean="0">
                <a:solidFill>
                  <a:srgbClr val="F3EDE1"/>
                </a:solidFill>
              </a:rPr>
              <a:t>studentbusiness.fsu.edu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32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venir Next Demi Bold" charset="0"/>
                <a:ea typeface="Avenir Next Demi Bold" charset="0"/>
                <a:cs typeface="Avenir Next Demi Bold" charset="0"/>
              </a:defRPr>
            </a:lvl1pPr>
          </a:lstStyle>
          <a:p>
            <a:r>
              <a:rPr lang="en-US" smtClean="0">
                <a:solidFill>
                  <a:srgbClr val="F3EDE1"/>
                </a:solidFill>
              </a:rPr>
              <a:t>Our Contact Information</a:t>
            </a:r>
            <a:endParaRPr lang="en-US" dirty="0">
              <a:solidFill>
                <a:srgbClr val="F3EDE1"/>
              </a:solidFill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3319258" cy="4408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3650" y="1732845"/>
            <a:ext cx="49395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3EDE1"/>
                </a:solidFill>
              </a:rPr>
              <a:t>Mailing Address:</a:t>
            </a:r>
            <a:r>
              <a:rPr lang="en-US" dirty="0" smtClean="0">
                <a:solidFill>
                  <a:srgbClr val="F3EDE1"/>
                </a:solidFill>
              </a:rPr>
              <a:t>	Student Business Services</a:t>
            </a:r>
          </a:p>
          <a:p>
            <a:r>
              <a:rPr lang="en-US" dirty="0">
                <a:solidFill>
                  <a:srgbClr val="F3EDE1"/>
                </a:solidFill>
              </a:rPr>
              <a:t>	</a:t>
            </a:r>
            <a:r>
              <a:rPr lang="en-US" dirty="0" smtClean="0">
                <a:solidFill>
                  <a:srgbClr val="F3EDE1"/>
                </a:solidFill>
              </a:rPr>
              <a:t>	1500 University Center A</a:t>
            </a:r>
          </a:p>
          <a:p>
            <a:r>
              <a:rPr lang="en-US" dirty="0">
                <a:solidFill>
                  <a:srgbClr val="F3EDE1"/>
                </a:solidFill>
              </a:rPr>
              <a:t>	</a:t>
            </a:r>
            <a:r>
              <a:rPr lang="en-US" dirty="0" smtClean="0">
                <a:solidFill>
                  <a:srgbClr val="F3EDE1"/>
                </a:solidFill>
              </a:rPr>
              <a:t>	Tallahassee, FL 32306-2394</a:t>
            </a:r>
          </a:p>
          <a:p>
            <a:endParaRPr lang="en-US" dirty="0">
              <a:solidFill>
                <a:srgbClr val="F3EDE1"/>
              </a:solidFill>
            </a:endParaRPr>
          </a:p>
          <a:p>
            <a:r>
              <a:rPr lang="en-US" b="1" dirty="0">
                <a:solidFill>
                  <a:srgbClr val="F3EDE1"/>
                </a:solidFill>
              </a:rPr>
              <a:t>Web: </a:t>
            </a:r>
            <a:r>
              <a:rPr lang="en-US" dirty="0">
                <a:solidFill>
                  <a:srgbClr val="F3EDE1"/>
                </a:solidFill>
              </a:rPr>
              <a:t>	                 studentbusiness.fsu.edu </a:t>
            </a:r>
            <a:endParaRPr lang="en-US" dirty="0" smtClean="0">
              <a:solidFill>
                <a:srgbClr val="F3EDE1"/>
              </a:solidFill>
            </a:endParaRPr>
          </a:p>
          <a:p>
            <a:endParaRPr lang="en-US" dirty="0">
              <a:solidFill>
                <a:srgbClr val="F3EDE1"/>
              </a:solidFill>
            </a:endParaRPr>
          </a:p>
          <a:p>
            <a:r>
              <a:rPr lang="en-US" b="1" dirty="0" smtClean="0">
                <a:solidFill>
                  <a:srgbClr val="F3EDE1"/>
                </a:solidFill>
              </a:rPr>
              <a:t>Telephone:</a:t>
            </a:r>
            <a:r>
              <a:rPr lang="en-US" dirty="0" smtClean="0">
                <a:solidFill>
                  <a:srgbClr val="F3EDE1"/>
                </a:solidFill>
              </a:rPr>
              <a:t>	(850)644-9452</a:t>
            </a:r>
          </a:p>
          <a:p>
            <a:endParaRPr lang="en-US" dirty="0">
              <a:solidFill>
                <a:srgbClr val="F3EDE1"/>
              </a:solidFill>
            </a:endParaRPr>
          </a:p>
          <a:p>
            <a:r>
              <a:rPr lang="en-US" b="1" dirty="0" smtClean="0">
                <a:solidFill>
                  <a:srgbClr val="F3EDE1"/>
                </a:solidFill>
              </a:rPr>
              <a:t>Fax:	</a:t>
            </a:r>
            <a:r>
              <a:rPr lang="en-US" dirty="0" smtClean="0">
                <a:solidFill>
                  <a:srgbClr val="F3EDE1"/>
                </a:solidFill>
              </a:rPr>
              <a:t>	(850)644-5142</a:t>
            </a:r>
          </a:p>
          <a:p>
            <a:endParaRPr lang="en-US" dirty="0">
              <a:solidFill>
                <a:srgbClr val="F3EDE1"/>
              </a:solidFill>
            </a:endParaRPr>
          </a:p>
          <a:p>
            <a:r>
              <a:rPr lang="en-US" b="1" dirty="0" smtClean="0">
                <a:solidFill>
                  <a:srgbClr val="F3EDE1"/>
                </a:solidFill>
              </a:rPr>
              <a:t>Email:</a:t>
            </a:r>
            <a:r>
              <a:rPr lang="en-US" dirty="0" smtClean="0">
                <a:solidFill>
                  <a:srgbClr val="F3EDE1"/>
                </a:solidFill>
              </a:rPr>
              <a:t>		studentbusiness@fsu.edu</a:t>
            </a:r>
          </a:p>
          <a:p>
            <a:endParaRPr lang="en-US" dirty="0" smtClean="0">
              <a:solidFill>
                <a:srgbClr val="F3ED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93799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venir Next Demi Bold" charset="0"/>
                <a:ea typeface="Avenir Next Demi Bold" charset="0"/>
                <a:cs typeface="Avenir Next Demi Bold" charset="0"/>
              </a:defRPr>
            </a:lvl1pPr>
          </a:lstStyle>
          <a:p>
            <a:r>
              <a:rPr lang="en-US" smtClean="0">
                <a:solidFill>
                  <a:srgbClr val="F3EDE1"/>
                </a:solidFill>
                <a:latin typeface="+mn-lt"/>
              </a:rPr>
              <a:t>What does SBS do?</a:t>
            </a:r>
            <a:endParaRPr lang="en-US" dirty="0">
              <a:solidFill>
                <a:srgbClr val="F3EDE1"/>
              </a:solidFill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3799" y="1617043"/>
            <a:ext cx="7886700" cy="4559919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3EDE1"/>
                </a:solidFill>
              </a:rPr>
              <a:t>Collect on behalf of the University</a:t>
            </a:r>
          </a:p>
          <a:p>
            <a:endParaRPr lang="en-US" dirty="0">
              <a:solidFill>
                <a:srgbClr val="F3EDE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3EDE1"/>
                </a:solidFill>
              </a:rPr>
              <a:t>Assess Tuition and Fees</a:t>
            </a:r>
          </a:p>
          <a:p>
            <a:endParaRPr lang="en-US" dirty="0">
              <a:solidFill>
                <a:srgbClr val="F3EDE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3EDE1"/>
                </a:solidFill>
              </a:rPr>
              <a:t>Process Financial Aid and Refunds</a:t>
            </a:r>
          </a:p>
          <a:p>
            <a:endParaRPr lang="en-US" dirty="0">
              <a:solidFill>
                <a:srgbClr val="F3EDE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3EDE1"/>
                </a:solidFill>
              </a:rPr>
              <a:t>Process Florida Prepaid and </a:t>
            </a:r>
          </a:p>
          <a:p>
            <a:pPr algn="l"/>
            <a:r>
              <a:rPr lang="en-US" dirty="0" smtClean="0">
                <a:solidFill>
                  <a:srgbClr val="F3EDE1"/>
                </a:solidFill>
              </a:rPr>
              <a:t>    Third-Party Billings</a:t>
            </a:r>
          </a:p>
          <a:p>
            <a:endParaRPr lang="en-US" dirty="0">
              <a:solidFill>
                <a:srgbClr val="F3EDE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3EDE1"/>
                </a:solidFill>
              </a:rPr>
              <a:t>Provide yearly tax </a:t>
            </a:r>
            <a:r>
              <a:rPr lang="en-US" dirty="0" smtClean="0">
                <a:solidFill>
                  <a:srgbClr val="F3EDE1"/>
                </a:solidFill>
              </a:rPr>
              <a:t>information /</a:t>
            </a:r>
          </a:p>
          <a:p>
            <a:pPr algn="l"/>
            <a:r>
              <a:rPr lang="en-US" dirty="0" smtClean="0">
                <a:solidFill>
                  <a:srgbClr val="F3EDE1"/>
                </a:solidFill>
              </a:rPr>
              <a:t>    Form 1098-T</a:t>
            </a:r>
            <a:endParaRPr lang="en-US" dirty="0">
              <a:solidFill>
                <a:srgbClr val="F3ED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6058" y="365126"/>
            <a:ext cx="6359291" cy="1325563"/>
          </a:xfrm>
        </p:spPr>
        <p:txBody>
          <a:bodyPr/>
          <a:lstStyle/>
          <a:p>
            <a:r>
              <a:rPr lang="en-US" dirty="0" smtClean="0">
                <a:solidFill>
                  <a:srgbClr val="F3EDE1"/>
                </a:solidFill>
                <a:latin typeface="+mn-lt"/>
              </a:rPr>
              <a:t>What might I be charged at FSU?</a:t>
            </a:r>
            <a:endParaRPr lang="en-US" dirty="0">
              <a:solidFill>
                <a:srgbClr val="F3EDE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650" y="1794294"/>
            <a:ext cx="2475781" cy="9834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Tuition and Fees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8650" y="4224068"/>
            <a:ext cx="2475781" cy="9834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Parking Citations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8649" y="3009181"/>
            <a:ext cx="2475781" cy="9834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8649" y="5438955"/>
            <a:ext cx="2475781" cy="9834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Library Fines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34109" y="1794293"/>
            <a:ext cx="2475781" cy="9834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Clinic Visits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34109" y="3009180"/>
            <a:ext cx="2475781" cy="9834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Meal Plans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34109" y="4224068"/>
            <a:ext cx="2475781" cy="9834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Bookstore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34108" y="5438955"/>
            <a:ext cx="2475781" cy="9834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Transcripts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39569" y="1794293"/>
            <a:ext cx="2475781" cy="9834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Late Fees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39569" y="3009179"/>
            <a:ext cx="2475781" cy="9834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International Programs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39568" y="4224065"/>
            <a:ext cx="2475781" cy="9834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Lost / Damaged Materials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39568" y="5401571"/>
            <a:ext cx="2475781" cy="9834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Housing / 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6676" y="365126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F3EDE1"/>
                </a:solidFill>
                <a:latin typeface="+mn-lt"/>
              </a:rPr>
              <a:t>Tuition Assessment / Rates</a:t>
            </a:r>
            <a:endParaRPr lang="en-US" dirty="0">
              <a:solidFill>
                <a:srgbClr val="F3EDE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177" y="4528868"/>
            <a:ext cx="8704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3EDE1"/>
                </a:solidFill>
              </a:rPr>
              <a:t>Tuition is typically assessed one month out from the </a:t>
            </a:r>
            <a:endParaRPr lang="en-US" sz="2000" dirty="0">
              <a:solidFill>
                <a:srgbClr val="F3EDE1"/>
              </a:solidFill>
            </a:endParaRPr>
          </a:p>
          <a:p>
            <a:r>
              <a:rPr lang="en-US" sz="2000" dirty="0" smtClean="0">
                <a:solidFill>
                  <a:srgbClr val="F3EDE1"/>
                </a:solidFill>
              </a:rPr>
              <a:t>start of term</a:t>
            </a:r>
          </a:p>
          <a:p>
            <a:endParaRPr lang="en-US" sz="2000" dirty="0">
              <a:solidFill>
                <a:srgbClr val="F3EDE1"/>
              </a:solidFill>
            </a:endParaRPr>
          </a:p>
          <a:p>
            <a:r>
              <a:rPr lang="en-US" sz="2000" dirty="0" smtClean="0">
                <a:solidFill>
                  <a:srgbClr val="F3EDE1"/>
                </a:solidFill>
              </a:rPr>
              <a:t>Tuition is due by the end of the second week of the term</a:t>
            </a:r>
          </a:p>
          <a:p>
            <a:endParaRPr lang="en-US" sz="2000" dirty="0">
              <a:solidFill>
                <a:srgbClr val="F3EDE1"/>
              </a:solidFill>
            </a:endParaRPr>
          </a:p>
          <a:p>
            <a:r>
              <a:rPr lang="en-US" sz="2000" dirty="0" smtClean="0">
                <a:solidFill>
                  <a:srgbClr val="F3EDE1"/>
                </a:solidFill>
              </a:rPr>
              <a:t>Tuition is assessed per credit hour, not per course</a:t>
            </a:r>
            <a:endParaRPr lang="en-US" sz="2000" dirty="0">
              <a:solidFill>
                <a:srgbClr val="F3EDE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58242"/>
              </p:ext>
            </p:extLst>
          </p:nvPr>
        </p:nvGraphicFramePr>
        <p:xfrm>
          <a:off x="429292" y="1690689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841716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In-State</a:t>
                      </a:r>
                    </a:p>
                    <a:p>
                      <a:pPr algn="ctr"/>
                      <a:r>
                        <a:rPr lang="en-US" dirty="0" smtClean="0"/>
                        <a:t>Undergraduate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47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$215.55</a:t>
                      </a:r>
                    </a:p>
                    <a:p>
                      <a:pPr algn="ctr"/>
                      <a:r>
                        <a:rPr lang="en-US" dirty="0" smtClean="0"/>
                        <a:t>Per</a:t>
                      </a:r>
                      <a:r>
                        <a:rPr lang="en-US" baseline="0" dirty="0" smtClean="0"/>
                        <a:t> credit</a:t>
                      </a:r>
                      <a:endParaRPr lang="en-US" dirty="0"/>
                    </a:p>
                  </a:txBody>
                  <a:tcPr>
                    <a:solidFill>
                      <a:srgbClr val="F3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0523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11518"/>
              </p:ext>
            </p:extLst>
          </p:nvPr>
        </p:nvGraphicFramePr>
        <p:xfrm>
          <a:off x="429292" y="3109778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841716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Out-of-State</a:t>
                      </a:r>
                    </a:p>
                    <a:p>
                      <a:pPr algn="ctr"/>
                      <a:r>
                        <a:rPr lang="en-US" dirty="0" smtClean="0"/>
                        <a:t>Undergraduate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47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$721.10</a:t>
                      </a:r>
                    </a:p>
                    <a:p>
                      <a:pPr algn="ctr"/>
                      <a:r>
                        <a:rPr lang="en-US" dirty="0" smtClean="0"/>
                        <a:t>Per</a:t>
                      </a:r>
                      <a:r>
                        <a:rPr lang="en-US" baseline="0" dirty="0" smtClean="0"/>
                        <a:t> credit</a:t>
                      </a:r>
                      <a:endParaRPr lang="en-US" dirty="0"/>
                    </a:p>
                  </a:txBody>
                  <a:tcPr>
                    <a:solidFill>
                      <a:srgbClr val="F3E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05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6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0919" y="4514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Invoicing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0919" y="1465013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FSU does not mail paper invoices until you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separate from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University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receive an email each Monday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morning to their campus email address notifying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them of a balance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Online account statements are available 24/7 on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yFSU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recommend that you check your account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once per week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rgbClr val="F3ED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5312" y="36512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Consequences of Paying Late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5311" y="1825624"/>
            <a:ext cx="8360075" cy="48339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Tuition:</a:t>
            </a:r>
          </a:p>
          <a:p>
            <a:pPr lvl="2"/>
            <a:r>
              <a:rPr lang="en-US" dirty="0" smtClean="0"/>
              <a:t>$100 Late Payment Fee</a:t>
            </a:r>
          </a:p>
          <a:p>
            <a:pPr lvl="2"/>
            <a:r>
              <a:rPr lang="en-US" dirty="0" smtClean="0"/>
              <a:t>Cancellation of class schedule</a:t>
            </a:r>
          </a:p>
          <a:p>
            <a:endParaRPr lang="en-US" dirty="0"/>
          </a:p>
          <a:p>
            <a:r>
              <a:rPr lang="en-US" dirty="0" smtClean="0"/>
              <a:t>Parking / Housing:</a:t>
            </a:r>
          </a:p>
          <a:p>
            <a:pPr lvl="2"/>
            <a:r>
              <a:rPr lang="en-US" dirty="0" smtClean="0"/>
              <a:t>Late Fees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Balance &gt; $500</a:t>
            </a:r>
          </a:p>
          <a:p>
            <a:pPr lvl="2"/>
            <a:r>
              <a:rPr lang="en-US" dirty="0" smtClean="0"/>
              <a:t>Holds on registration, transcripts, and diplomas</a:t>
            </a:r>
          </a:p>
          <a:p>
            <a:endParaRPr lang="en-US" dirty="0"/>
          </a:p>
          <a:p>
            <a:r>
              <a:rPr lang="en-US" dirty="0" smtClean="0"/>
              <a:t>Balance &lt; $500</a:t>
            </a:r>
          </a:p>
          <a:p>
            <a:pPr lvl="2"/>
            <a:r>
              <a:rPr lang="en-US" dirty="0" smtClean="0"/>
              <a:t>Holds on transcripts and diplomas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8191" y="81788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F3EDE1"/>
                </a:solidFill>
                <a:latin typeface="+mn-lt"/>
              </a:rPr>
              <a:t>Payment Options</a:t>
            </a:r>
            <a:endParaRPr lang="en-US" dirty="0">
              <a:solidFill>
                <a:srgbClr val="F3EDE1"/>
              </a:solidFill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8191" y="1407352"/>
            <a:ext cx="8308316" cy="49689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3EDE1"/>
                </a:solidFill>
              </a:rPr>
              <a:t>Financial Aid</a:t>
            </a:r>
          </a:p>
          <a:p>
            <a:pPr lvl="1"/>
            <a:r>
              <a:rPr lang="en-US" dirty="0" smtClean="0">
                <a:solidFill>
                  <a:srgbClr val="F3EDE1"/>
                </a:solidFill>
              </a:rPr>
              <a:t>Disbursements occur prior to the start of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3EDE1"/>
                </a:solidFill>
              </a:rPr>
              <a:t> </a:t>
            </a:r>
            <a:r>
              <a:rPr lang="en-US" dirty="0" smtClean="0">
                <a:solidFill>
                  <a:srgbClr val="F3EDE1"/>
                </a:solidFill>
              </a:rPr>
              <a:t>  term, at the start of term, and each Tuesday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3EDE1"/>
                </a:solidFill>
              </a:rPr>
              <a:t> </a:t>
            </a:r>
            <a:r>
              <a:rPr lang="en-US" dirty="0" smtClean="0">
                <a:solidFill>
                  <a:srgbClr val="F3EDE1"/>
                </a:solidFill>
              </a:rPr>
              <a:t>  and Thursday following</a:t>
            </a:r>
          </a:p>
          <a:p>
            <a:r>
              <a:rPr lang="en-US" dirty="0" smtClean="0">
                <a:solidFill>
                  <a:srgbClr val="F3EDE1"/>
                </a:solidFill>
              </a:rPr>
              <a:t>Online</a:t>
            </a:r>
          </a:p>
          <a:p>
            <a:pPr lvl="1"/>
            <a:r>
              <a:rPr lang="en-US" dirty="0" smtClean="0">
                <a:solidFill>
                  <a:srgbClr val="F3EDE1"/>
                </a:solidFill>
              </a:rPr>
              <a:t>Credit Card &amp; </a:t>
            </a:r>
            <a:r>
              <a:rPr lang="en-US" dirty="0" err="1" smtClean="0">
                <a:solidFill>
                  <a:srgbClr val="F3EDE1"/>
                </a:solidFill>
              </a:rPr>
              <a:t>eCheck</a:t>
            </a:r>
            <a:endParaRPr lang="en-US" dirty="0" smtClean="0">
              <a:solidFill>
                <a:srgbClr val="F3EDE1"/>
              </a:solidFill>
            </a:endParaRPr>
          </a:p>
          <a:p>
            <a:pPr lvl="1"/>
            <a:r>
              <a:rPr lang="en-US" dirty="0" smtClean="0">
                <a:solidFill>
                  <a:srgbClr val="F3EDE1"/>
                </a:solidFill>
              </a:rPr>
              <a:t>2.3% service fee added to all credit card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3EDE1"/>
                </a:solidFill>
              </a:rPr>
              <a:t>   transactions</a:t>
            </a:r>
          </a:p>
          <a:p>
            <a:r>
              <a:rPr lang="en-US" dirty="0" smtClean="0">
                <a:solidFill>
                  <a:srgbClr val="F3EDE1"/>
                </a:solidFill>
              </a:rPr>
              <a:t>In Person</a:t>
            </a:r>
          </a:p>
          <a:p>
            <a:pPr lvl="1"/>
            <a:r>
              <a:rPr lang="en-US" dirty="0" smtClean="0">
                <a:solidFill>
                  <a:srgbClr val="F3EDE1"/>
                </a:solidFill>
              </a:rPr>
              <a:t>Monday – Friday 8:30am – 4:30pm</a:t>
            </a:r>
          </a:p>
          <a:p>
            <a:pPr lvl="1"/>
            <a:r>
              <a:rPr lang="en-US" dirty="0" smtClean="0">
                <a:solidFill>
                  <a:srgbClr val="F3EDE1"/>
                </a:solidFill>
              </a:rPr>
              <a:t>Cash, Check, Money Order, Cashier’s Check,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3EDE1"/>
                </a:solidFill>
              </a:rPr>
              <a:t> </a:t>
            </a:r>
            <a:r>
              <a:rPr lang="en-US" dirty="0" smtClean="0">
                <a:solidFill>
                  <a:srgbClr val="F3EDE1"/>
                </a:solidFill>
              </a:rPr>
              <a:t>  </a:t>
            </a:r>
            <a:r>
              <a:rPr lang="en-US" dirty="0" err="1" smtClean="0">
                <a:solidFill>
                  <a:srgbClr val="F3EDE1"/>
                </a:solidFill>
              </a:rPr>
              <a:t>FSUCard</a:t>
            </a:r>
            <a:endParaRPr lang="en-US" dirty="0" smtClean="0">
              <a:solidFill>
                <a:srgbClr val="F3EDE1"/>
              </a:solidFill>
            </a:endParaRPr>
          </a:p>
          <a:p>
            <a:r>
              <a:rPr lang="en-US" dirty="0" smtClean="0">
                <a:solidFill>
                  <a:srgbClr val="F3EDE1"/>
                </a:solidFill>
              </a:rPr>
              <a:t>By Mail</a:t>
            </a:r>
          </a:p>
          <a:p>
            <a:pPr lvl="1"/>
            <a:r>
              <a:rPr lang="en-US" dirty="0" smtClean="0">
                <a:solidFill>
                  <a:srgbClr val="F3EDE1"/>
                </a:solidFill>
              </a:rPr>
              <a:t>Check or money order payable to FSU</a:t>
            </a:r>
            <a:endParaRPr lang="en-US" dirty="0">
              <a:solidFill>
                <a:srgbClr val="F3ED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522" y="4514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Alternative Payment Methods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522" y="1465013"/>
            <a:ext cx="7886700" cy="48713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Florida Prepaid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proof of prepaid necessary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your benefits letter for plan type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plan purchased prior to 2007, differential fee waived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Billing applied before aid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(like Bright Futures) pays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529 / Investment / Savings Plans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your plan provider for exact instructions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Typically, plans require an invoice from the institution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before funds are released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 Benefits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 with FSU’s Veteran’s Affairs office to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certify your schedule and benefits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SBS will process your payment and coordinate any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payment issues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646" y="-21243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What do you need to do?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3646" y="1200891"/>
            <a:ext cx="7886700" cy="51870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Check / familiarize yourself with </a:t>
            </a:r>
            <a:r>
              <a:rPr lang="en-US" dirty="0" err="1" smtClean="0"/>
              <a:t>MyFSU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Check your email</a:t>
            </a:r>
          </a:p>
          <a:p>
            <a:endParaRPr lang="en-US" dirty="0"/>
          </a:p>
          <a:p>
            <a:r>
              <a:rPr lang="en-US" dirty="0" smtClean="0"/>
              <a:t>Provide us with a refund bank account</a:t>
            </a:r>
          </a:p>
          <a:p>
            <a:endParaRPr lang="en-US" dirty="0"/>
          </a:p>
          <a:p>
            <a:r>
              <a:rPr lang="en-US" dirty="0" smtClean="0"/>
              <a:t>Complete “Title IV” authorization to allow federal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aid to pay your charges</a:t>
            </a:r>
          </a:p>
          <a:p>
            <a:endParaRPr lang="en-US" dirty="0"/>
          </a:p>
          <a:p>
            <a:r>
              <a:rPr lang="en-US" dirty="0" smtClean="0"/>
              <a:t>Delegate a user to speak to us on your behalf</a:t>
            </a:r>
          </a:p>
          <a:p>
            <a:endParaRPr lang="en-US" dirty="0"/>
          </a:p>
          <a:p>
            <a:r>
              <a:rPr lang="en-US" dirty="0" smtClean="0"/>
              <a:t>Check your address and telephone information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annually in case we need to reach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453</Words>
  <Application>Microsoft Office PowerPoint</Application>
  <PresentationFormat>On-screen Show (4:3)</PresentationFormat>
  <Paragraphs>125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</vt:lpstr>
      <vt:lpstr>Avenir Next Demi Bold</vt:lpstr>
      <vt:lpstr>Calibri</vt:lpstr>
      <vt:lpstr>Garamond Premier Pro Semibold</vt:lpstr>
      <vt:lpstr>Garamond Premr Pro</vt:lpstr>
      <vt:lpstr>Office Theme</vt:lpstr>
      <vt:lpstr>Student Business Services  studentbusiness.fsu.edu</vt:lpstr>
      <vt:lpstr>PowerPoint Presentation</vt:lpstr>
      <vt:lpstr>What might I be charged at FSU?</vt:lpstr>
      <vt:lpstr>Tuition Assessment / Rates</vt:lpstr>
      <vt:lpstr>Invoicing</vt:lpstr>
      <vt:lpstr>Consequences of Paying Late</vt:lpstr>
      <vt:lpstr>Payment Options</vt:lpstr>
      <vt:lpstr>Alternative Payment Methods</vt:lpstr>
      <vt:lpstr>What do you need to do?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Ritzinger</dc:creator>
  <cp:lastModifiedBy>Derek Blauer</cp:lastModifiedBy>
  <cp:revision>41</cp:revision>
  <cp:lastPrinted>2018-03-28T16:18:11Z</cp:lastPrinted>
  <dcterms:created xsi:type="dcterms:W3CDTF">2018-03-28T16:02:04Z</dcterms:created>
  <dcterms:modified xsi:type="dcterms:W3CDTF">2018-05-14T13:58:19Z</dcterms:modified>
</cp:coreProperties>
</file>